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7"/>
  </p:notesMasterIdLst>
  <p:sldIdLst>
    <p:sldId id="256" r:id="rId2"/>
    <p:sldId id="257" r:id="rId3"/>
    <p:sldId id="260" r:id="rId4"/>
    <p:sldId id="273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72" r:id="rId13"/>
    <p:sldId id="269" r:id="rId14"/>
    <p:sldId id="268" r:id="rId15"/>
    <p:sldId id="261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DBE8"/>
    <a:srgbClr val="8DB9CA"/>
    <a:srgbClr val="F6BE00"/>
    <a:srgbClr val="D6D2C4"/>
    <a:srgbClr val="B2E2ED"/>
    <a:srgbClr val="00FFFF"/>
    <a:srgbClr val="00FDFF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044"/>
    <p:restoredTop sz="94705"/>
  </p:normalViewPr>
  <p:slideViewPr>
    <p:cSldViewPr snapToGrid="0" snapToObjects="1">
      <p:cViewPr varScale="1">
        <p:scale>
          <a:sx n="74" d="100"/>
          <a:sy n="74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DB9C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B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8DB9CA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B9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8DB9C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50" y="1524463"/>
            <a:ext cx="3546743" cy="994172"/>
          </a:xfrm>
        </p:spPr>
        <p:txBody>
          <a:bodyPr/>
          <a:lstStyle/>
          <a:p>
            <a:r>
              <a:rPr lang="en-US" dirty="0"/>
              <a:t>Should we cycle there?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28650" y="2606039"/>
            <a:ext cx="3546743" cy="2026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Optimising</a:t>
            </a:r>
            <a:r>
              <a:rPr lang="en-US" sz="2400" dirty="0"/>
              <a:t> </a:t>
            </a:r>
            <a:r>
              <a:rPr lang="en-US" sz="2400" dirty="0" err="1"/>
              <a:t>TfL’s</a:t>
            </a:r>
            <a:r>
              <a:rPr lang="en-US" sz="2400" dirty="0"/>
              <a:t> bike redistribution strategy</a:t>
            </a:r>
          </a:p>
        </p:txBody>
      </p:sp>
      <p:pic>
        <p:nvPicPr>
          <p:cNvPr id="1026" name="Picture 2" descr="mage result for boris bik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4"/>
          <a:stretch/>
        </p:blipFill>
        <p:spPr bwMode="auto">
          <a:xfrm>
            <a:off x="5089792" y="1238250"/>
            <a:ext cx="4054207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There are several key stations for journeys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" y="791190"/>
            <a:ext cx="8448743" cy="4242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1368" y="3643952"/>
            <a:ext cx="266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</a:t>
            </a:r>
            <a:r>
              <a:rPr lang="en-US"/>
              <a:t>line is proportional to the number of journeys between the two stations.</a:t>
            </a:r>
          </a:p>
        </p:txBody>
      </p:sp>
    </p:spTree>
    <p:extLst>
      <p:ext uri="{BB962C8B-B14F-4D97-AF65-F5344CB8AC3E}">
        <p14:creationId xmlns:p14="http://schemas.microsoft.com/office/powerpoint/2010/main" val="42768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4068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simplify the analysis and simulation we cluster stations according to their TFL assigned cluster name.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(net flow / cluster capacity) within the rush hours can be compared to highlight the clusters most in need to cycle redistribution.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81AC132-81B0-49C3-85A6-62B3DECA0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7" t="9075" r="8072" b="10004"/>
          <a:stretch/>
        </p:blipFill>
        <p:spPr>
          <a:xfrm>
            <a:off x="1880837" y="1581987"/>
            <a:ext cx="5255213" cy="26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Morning Rush Hours (07:00 -to 10:00)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F889DD8-4EAC-42A7-A093-90A331C9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6" y="954580"/>
            <a:ext cx="4367510" cy="3892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F068388-955F-46C2-8F05-6EC66F2A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098" y="943798"/>
            <a:ext cx="4401788" cy="39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Evening Rush Hours (16:00 to 19:00)</a:t>
            </a: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DF889DD8-4EAC-42A7-A093-90A331C9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6" y="943798"/>
            <a:ext cx="4367510" cy="3913821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1F068388-955F-46C2-8F05-6EC66F2A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43798"/>
            <a:ext cx="4425984" cy="39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Current Redistribution Strategy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2791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74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4363666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Simulating deliveries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410458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simulation</a:t>
            </a:r>
          </a:p>
          <a:p>
            <a:endParaRPr lang="en-US" dirty="0"/>
          </a:p>
          <a:p>
            <a:r>
              <a:rPr lang="en-US" dirty="0" err="1"/>
              <a:t>TfL</a:t>
            </a:r>
            <a:r>
              <a:rPr lang="en-US" dirty="0"/>
              <a:t> bike rental usage data</a:t>
            </a:r>
          </a:p>
          <a:p>
            <a:endParaRPr lang="en-US" dirty="0"/>
          </a:p>
          <a:p>
            <a:r>
              <a:rPr lang="en-US" dirty="0"/>
              <a:t>5 years worth of data, with every journey tracked (2GB)</a:t>
            </a:r>
          </a:p>
          <a:p>
            <a:endParaRPr lang="en-US" dirty="0"/>
          </a:p>
          <a:p>
            <a:r>
              <a:rPr lang="en-US" dirty="0"/>
              <a:t>Data recorded: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locations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times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Duration of cycle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Bike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58130" y="859316"/>
            <a:ext cx="444598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67534" y="947451"/>
            <a:ext cx="4336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assumptions</a:t>
            </a:r>
          </a:p>
          <a:p>
            <a:endParaRPr lang="en-US" sz="2400" dirty="0"/>
          </a:p>
          <a:p>
            <a:r>
              <a:rPr lang="en-US" dirty="0"/>
              <a:t>Drivers work hard, and don’t play at all.</a:t>
            </a:r>
          </a:p>
          <a:p>
            <a:r>
              <a:rPr lang="en-US" dirty="0"/>
              <a:t>Vans are always in use.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3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2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464" y="947451"/>
            <a:ext cx="279110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Dataset</a:t>
            </a:r>
          </a:p>
          <a:p>
            <a:endParaRPr lang="en-US" dirty="0"/>
          </a:p>
          <a:p>
            <a:r>
              <a:rPr lang="en-US" dirty="0" err="1"/>
              <a:t>TfL</a:t>
            </a:r>
            <a:r>
              <a:rPr lang="en-US" dirty="0"/>
              <a:t> bike rental usage data</a:t>
            </a:r>
          </a:p>
          <a:p>
            <a:endParaRPr lang="en-US" dirty="0"/>
          </a:p>
          <a:p>
            <a:r>
              <a:rPr lang="en-US" dirty="0"/>
              <a:t>5 years worth of data, with every journey tracked (2GB)</a:t>
            </a:r>
          </a:p>
          <a:p>
            <a:endParaRPr lang="en-US" dirty="0"/>
          </a:p>
          <a:p>
            <a:r>
              <a:rPr lang="en-US" dirty="0"/>
              <a:t>Data recorded: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locations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Start and end times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Duration of cycle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Bike Id</a:t>
            </a:r>
          </a:p>
        </p:txBody>
      </p:sp>
      <p:sp>
        <p:nvSpPr>
          <p:cNvPr id="9" name="Rectangle 8"/>
          <p:cNvSpPr/>
          <p:nvPr/>
        </p:nvSpPr>
        <p:spPr>
          <a:xfrm>
            <a:off x="3108425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03737" y="947451"/>
            <a:ext cx="27911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Problem</a:t>
            </a:r>
          </a:p>
          <a:p>
            <a:endParaRPr lang="en-US" dirty="0"/>
          </a:p>
          <a:p>
            <a:r>
              <a:rPr lang="en-US" dirty="0"/>
              <a:t>Arrivals and </a:t>
            </a:r>
            <a:r>
              <a:rPr lang="en-US" dirty="0" err="1"/>
              <a:t>depatures</a:t>
            </a:r>
            <a:r>
              <a:rPr lang="en-US" dirty="0"/>
              <a:t> don’t balance, leading to either no bikes or no parking spots.</a:t>
            </a:r>
          </a:p>
          <a:p>
            <a:endParaRPr lang="en-US" dirty="0"/>
          </a:p>
          <a:p>
            <a:r>
              <a:rPr lang="en-US" dirty="0"/>
              <a:t>Vans are needed to redistribute bikes to avoid full or empty stations.</a:t>
            </a:r>
          </a:p>
          <a:p>
            <a:endParaRPr lang="en-US" dirty="0"/>
          </a:p>
          <a:p>
            <a:r>
              <a:rPr lang="en-US" b="1" dirty="0"/>
              <a:t>Can we come up with a strategy to </a:t>
            </a:r>
            <a:r>
              <a:rPr lang="en-US" b="1" dirty="0" err="1"/>
              <a:t>optimise</a:t>
            </a:r>
            <a:r>
              <a:rPr lang="en-US" b="1" dirty="0"/>
              <a:t> this?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7698" y="859316"/>
            <a:ext cx="2886419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13010" y="947451"/>
            <a:ext cx="27911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Tools</a:t>
            </a:r>
          </a:p>
          <a:p>
            <a:endParaRPr lang="en-US" dirty="0"/>
          </a:p>
          <a:p>
            <a:r>
              <a:rPr lang="en-US" dirty="0"/>
              <a:t>Analysis is performed on the amazing ASI cloud platform, </a:t>
            </a:r>
            <a:r>
              <a:rPr lang="en-US" dirty="0" err="1"/>
              <a:t>SherlockML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Data is read in and </a:t>
            </a:r>
            <a:r>
              <a:rPr lang="en-US" dirty="0" err="1"/>
              <a:t>summarised</a:t>
            </a:r>
            <a:r>
              <a:rPr lang="en-US" dirty="0"/>
              <a:t> using </a:t>
            </a:r>
            <a:r>
              <a:rPr lang="en-US" b="1" dirty="0"/>
              <a:t>pandas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r>
              <a:rPr lang="en-US" dirty="0"/>
              <a:t> using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Simulations using custom scripts.</a:t>
            </a:r>
          </a:p>
        </p:txBody>
      </p:sp>
    </p:spTree>
    <p:extLst>
      <p:ext uri="{BB962C8B-B14F-4D97-AF65-F5344CB8AC3E}">
        <p14:creationId xmlns:p14="http://schemas.microsoft.com/office/powerpoint/2010/main" val="1820373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Most trips occur during on weekdays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5376" y="1998128"/>
            <a:ext cx="8847854" cy="2940754"/>
            <a:chOff x="175376" y="2049887"/>
            <a:chExt cx="8847854" cy="29407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55" y="2049887"/>
              <a:ext cx="4173275" cy="29407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6" y="2049887"/>
              <a:ext cx="4519247" cy="294075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trips peak mid week, and drop off on the weekends.</a:t>
            </a:r>
          </a:p>
          <a:p>
            <a:endParaRPr lang="en-US" dirty="0"/>
          </a:p>
          <a:p>
            <a:r>
              <a:rPr lang="en-US" dirty="0"/>
              <a:t>Weekday trips have the same duration, while weekend trips are longer.</a:t>
            </a:r>
          </a:p>
        </p:txBody>
      </p:sp>
    </p:spTree>
    <p:extLst>
      <p:ext uri="{BB962C8B-B14F-4D97-AF65-F5344CB8AC3E}">
        <p14:creationId xmlns:p14="http://schemas.microsoft.com/office/powerpoint/2010/main" val="96951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Warmer months are more popular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trips occur in Summer.</a:t>
            </a:r>
          </a:p>
          <a:p>
            <a:endParaRPr lang="en-US" dirty="0"/>
          </a:p>
          <a:p>
            <a:r>
              <a:rPr lang="en-US" dirty="0"/>
              <a:t>Average trip duration is higher in warmer months.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65" y="1958919"/>
            <a:ext cx="3972965" cy="31083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6" y="1985947"/>
            <a:ext cx="4302732" cy="31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5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/>
                </a:solidFill>
              </a:rPr>
              <a:t>Fewer people cycle in the rain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Examining the correlation of trips at peak times on weekdays shows some correlation with total rainfall</a:t>
            </a:r>
            <a:endParaRPr lang="en-US" dirty="0"/>
          </a:p>
          <a:p>
            <a:r>
              <a:rPr lang="en-US" dirty="0" smtClean="0"/>
              <a:t>However the relationship is </a:t>
            </a:r>
            <a:r>
              <a:rPr lang="en-US" smtClean="0"/>
              <a:t>quite weak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4" y="1985947"/>
            <a:ext cx="4472186" cy="2981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1985946"/>
            <a:ext cx="4373697" cy="29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094843"/>
            <a:ext cx="4524861" cy="287945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>
                <a:solidFill>
                  <a:schemeClr val="bg1"/>
                </a:solidFill>
              </a:rPr>
              <a:t>Trips massively peak during the rush hours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5376" y="859315"/>
            <a:ext cx="8847854" cy="1038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4464" y="947452"/>
            <a:ext cx="8629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Trip frequency depends massively on the time of day.</a:t>
            </a:r>
          </a:p>
          <a:p>
            <a:endParaRPr lang="en-US" dirty="0"/>
          </a:p>
          <a:p>
            <a:r>
              <a:rPr lang="en-US" dirty="0"/>
              <a:t>For some reason, people at 2am take much longer trips. The reasons why are unclear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69" y="2094843"/>
            <a:ext cx="4178461" cy="28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" y="861516"/>
            <a:ext cx="8625385" cy="41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6818" y="856650"/>
            <a:ext cx="6125758" cy="4083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0770" y="856650"/>
            <a:ext cx="258945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6082" y="944785"/>
            <a:ext cx="2357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dot is a station.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 dots show departures.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dirty="0"/>
              <a:t> dots show arrivals.</a:t>
            </a:r>
          </a:p>
          <a:p>
            <a:endParaRPr lang="en-US" dirty="0"/>
          </a:p>
          <a:p>
            <a:r>
              <a:rPr lang="en-US" dirty="0"/>
              <a:t>The size of the dot shows the amount,.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2981" y="2800338"/>
            <a:ext cx="1041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Canary Wharf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4504" y="3530108"/>
            <a:ext cx="76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Waterloo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402426" y="3077338"/>
            <a:ext cx="475260" cy="452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81796" y="1942027"/>
            <a:ext cx="814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Hyde Park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2458" y="2274895"/>
            <a:ext cx="392402" cy="623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3728" y="155149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Kings X</a:t>
            </a: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3012386" y="1828495"/>
            <a:ext cx="75691" cy="228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856650"/>
            <a:ext cx="6125759" cy="40838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6000" y="216000"/>
            <a:ext cx="7222768" cy="446282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Differences in traffic flows lead to shortages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0770" y="856650"/>
            <a:ext cx="2589457" cy="416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6082" y="944785"/>
            <a:ext cx="2357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dot is a station.</a:t>
            </a:r>
          </a:p>
          <a:p>
            <a:endParaRPr lang="en-US" dirty="0"/>
          </a:p>
          <a:p>
            <a:r>
              <a:rPr lang="en-US" dirty="0"/>
              <a:t>The size of the dot shows the amount of bikes at the station.</a:t>
            </a:r>
          </a:p>
          <a:p>
            <a:endParaRPr lang="en-US" dirty="0"/>
          </a:p>
          <a:p>
            <a:r>
              <a:rPr lang="en-US" dirty="0"/>
              <a:t>Bikes flow inward in the morning, outwards in the evenings.</a:t>
            </a:r>
          </a:p>
        </p:txBody>
      </p:sp>
    </p:spTree>
    <p:extLst>
      <p:ext uri="{BB962C8B-B14F-4D97-AF65-F5344CB8AC3E}">
        <p14:creationId xmlns:p14="http://schemas.microsoft.com/office/powerpoint/2010/main" val="124436892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 Light Blue" id="{6BCB70AE-30C0-D942-8E9F-C2D856358E30}" vid="{DE4B1608-D028-E147-A530-FAB14C4C7C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Light Blue</Template>
  <TotalTime>229</TotalTime>
  <Words>467</Words>
  <Application>Microsoft Macintosh PowerPoint</Application>
  <PresentationFormat>On-screen Show (16:9)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Mangal</vt:lpstr>
      <vt:lpstr>Arial</vt:lpstr>
      <vt:lpstr>4_Custom Design</vt:lpstr>
      <vt:lpstr>Should we cycle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we c</dc:title>
  <dc:creator>Staddon, Michael</dc:creator>
  <cp:lastModifiedBy>Microsoft Office User</cp:lastModifiedBy>
  <cp:revision>18</cp:revision>
  <dcterms:created xsi:type="dcterms:W3CDTF">2018-06-26T11:15:44Z</dcterms:created>
  <dcterms:modified xsi:type="dcterms:W3CDTF">2018-06-26T15:29:01Z</dcterms:modified>
</cp:coreProperties>
</file>